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7"/>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68" r:id="rId29"/>
    <p:sldId id="305" r:id="rId30"/>
    <p:sldId id="306" r:id="rId31"/>
    <p:sldId id="307" r:id="rId32"/>
    <p:sldId id="309" r:id="rId33"/>
    <p:sldId id="310" r:id="rId34"/>
    <p:sldId id="311" r:id="rId35"/>
    <p:sldId id="285" r:id="rId36"/>
    <p:sldId id="317" r:id="rId37"/>
    <p:sldId id="342" r:id="rId38"/>
    <p:sldId id="319" r:id="rId39"/>
    <p:sldId id="359" r:id="rId40"/>
    <p:sldId id="318" r:id="rId41"/>
    <p:sldId id="320" r:id="rId42"/>
    <p:sldId id="321" r:id="rId43"/>
    <p:sldId id="322" r:id="rId44"/>
    <p:sldId id="324" r:id="rId45"/>
    <p:sldId id="286" r:id="rId46"/>
    <p:sldId id="355" r:id="rId47"/>
    <p:sldId id="356" r:id="rId48"/>
    <p:sldId id="353" r:id="rId49"/>
    <p:sldId id="357" r:id="rId50"/>
    <p:sldId id="344" r:id="rId51"/>
    <p:sldId id="327" r:id="rId52"/>
    <p:sldId id="343" r:id="rId53"/>
    <p:sldId id="345" r:id="rId54"/>
    <p:sldId id="347" r:id="rId55"/>
    <p:sldId id="348" r:id="rId56"/>
    <p:sldId id="360" r:id="rId57"/>
    <p:sldId id="287" r:id="rId58"/>
    <p:sldId id="340" r:id="rId59"/>
    <p:sldId id="316" r:id="rId60"/>
    <p:sldId id="341" r:id="rId61"/>
    <p:sldId id="288" r:id="rId62"/>
    <p:sldId id="361" r:id="rId63"/>
    <p:sldId id="362" r:id="rId64"/>
    <p:sldId id="289" r:id="rId65"/>
    <p:sldId id="363"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68"/>
            <p14:sldId id="305"/>
            <p14:sldId id="306"/>
            <p14:sldId id="307"/>
            <p14:sldId id="309"/>
            <p14:sldId id="310"/>
            <p14:sldId id="311"/>
          </p14:sldIdLst>
        </p14:section>
        <p14:section name="Online Learning" id="{0037C51F-6019-2A42-8448-8C9F3D610977}">
          <p14:sldIdLst>
            <p14:sldId id="285"/>
            <p14:sldId id="317"/>
            <p14:sldId id="342"/>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66071"/>
  </p:normalViewPr>
  <p:slideViewPr>
    <p:cSldViewPr snapToGrid="0" snapToObjects="1" showGuides="1">
      <p:cViewPr varScale="1">
        <p:scale>
          <a:sx n="100" d="100"/>
          <a:sy n="100" d="100"/>
        </p:scale>
        <p:origin x="1848" y="7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here/remoting in from Spain, as well as everyone else who is attending. A big thanks to my family for flying in as well.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PhD dissertation which is based on developing novel SVM… </a:t>
            </a:r>
            <a:r>
              <a:rPr lang="en-US"/>
              <a:t>askjflahlsgkjahlgk</a:t>
            </a:r>
            <a:endParaRPr lang="en-US" dirty="0"/>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SVMs are important because of (a) theoretical reasons: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Employ sophisticated mathematical principles to avoid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 superior empirical results.</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large scale learning – sum of errors squared is not 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was done by introducing a novel cost function based on the idea of a maximal margin classifier.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a:t>
            </a:r>
          </a:p>
          <a:p>
            <a:pPr marL="171450" indent="-171450">
              <a:buFont typeface="Arial" panose="020B0604020202020204" pitchFamily="34" charset="0"/>
              <a:buChar char="•"/>
            </a:pPr>
            <a:r>
              <a:rPr lang="en-US" dirty="0"/>
              <a:t>In this case, the error is the </a:t>
            </a:r>
            <a:r>
              <a:rPr lang="en-US" b="1" dirty="0"/>
              <a:t>hinge loss </a:t>
            </a:r>
            <a:r>
              <a:rPr lang="en-US" dirty="0"/>
              <a:t>function, which is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a:t>
            </a:r>
          </a:p>
          <a:p>
            <a:pPr marL="171450" indent="-171450">
              <a:buFont typeface="Arial" panose="020B0604020202020204" pitchFamily="34" charset="0"/>
              <a:buChar char="•"/>
            </a:pPr>
            <a:r>
              <a:rPr lang="en-US" dirty="0"/>
              <a:t>The feature space is constructed via very clever mathematical projection (“kernel trick”).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quadratic programming (QP) problem presented in </a:t>
            </a:r>
            <a:endParaRPr lang="en-US" dirty="0"/>
          </a:p>
          <a:p>
            <a:r>
              <a:rPr lang="en-US" sz="1200" kern="1200" dirty="0">
                <a:solidFill>
                  <a:schemeClr val="tx1"/>
                </a:solidFill>
                <a:effectLst/>
                <a:latin typeface="+mn-lt"/>
                <a:ea typeface="+mn-ea"/>
                <a:cs typeface="+mn-cs"/>
              </a:rPr>
              <a:t>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main approaches to multi-target learning:</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one we’ll focus on is </a:t>
            </a:r>
            <a:r>
              <a:rPr lang="en-US" b="1" dirty="0"/>
              <a:t>Chaining:</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Inspired by ERCC</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Building an ST model</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an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The main characteristic of the chain is that after each model is built, the </a:t>
            </a:r>
            <a:r>
              <a:rPr lang="en-US" b="1" dirty="0"/>
              <a:t>current target values </a:t>
            </a:r>
            <a:r>
              <a:rPr lang="en-US" b="0" dirty="0"/>
              <a:t>in the chain are used as input to help predict the next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rather than an ensemble of 10,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&amp;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metric is the average relative root mean squared error, the figure to the side is the Bonferroni </a:t>
            </a:r>
            <a:r>
              <a:rPr lang="en-US" sz="1200" dirty="0" err="1">
                <a:latin typeface="Arial" panose="020B0604020202020204" pitchFamily="34" charset="0"/>
                <a:cs typeface="Arial" panose="020B0604020202020204" pitchFamily="34" charset="0"/>
              </a:rPr>
              <a:t>dunn</a:t>
            </a:r>
            <a:r>
              <a:rPr lang="en-US" sz="1200" dirty="0">
                <a:latin typeface="Arial" panose="020B0604020202020204" pitchFamily="34" charset="0"/>
                <a:cs typeface="Arial" panose="020B0604020202020204" pitchFamily="34" charset="0"/>
              </a:rPr>
              <a:t> bar.</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b="1" dirty="0"/>
              <a:t>ML algorithms that scale with size of data:</a:t>
            </a:r>
          </a:p>
          <a:p>
            <a:pPr marL="1085850" lvl="2" indent="-171450">
              <a:buFontTx/>
              <a:buChar char="-"/>
            </a:pPr>
            <a:r>
              <a:rPr lang="en-US" sz="1600" dirty="0"/>
              <a:t>Because dataset sizes have been growing so rapidly, there is a need for machine learning algorithms that are able to scale with the size of the data in terms of memory and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stacked, 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pPr marL="628650" lvl="1" indent="-171450">
              <a:buFont typeface="Arial" panose="020B0604020202020204" pitchFamily="34" charset="0"/>
              <a:buChar char="•"/>
            </a:pPr>
            <a:r>
              <a:rPr lang="en-US" dirty="0"/>
              <a:t>SVR showed great performance as a base-line model</a:t>
            </a:r>
          </a:p>
          <a:p>
            <a:pPr marL="628650" lvl="1" indent="-171450">
              <a:buFont typeface="Arial" panose="020B0604020202020204" pitchFamily="34" charset="0"/>
              <a:buChar char="•"/>
            </a:pPr>
            <a:r>
              <a:rPr lang="en-US" dirty="0"/>
              <a:t>SVRRC highlighted exploiting targets relationships</a:t>
            </a:r>
          </a:p>
          <a:p>
            <a:pPr marL="628650" lvl="1" indent="-171450">
              <a:buFont typeface="Arial" panose="020B0604020202020204" pitchFamily="34" charset="0"/>
              <a:buChar char="•"/>
            </a:pPr>
            <a:r>
              <a:rPr lang="en-US" dirty="0"/>
              <a:t>SVRCC</a:t>
            </a:r>
          </a:p>
          <a:p>
            <a:pPr marL="1085850" lvl="2" indent="-171450">
              <a:buFont typeface="Arial" panose="020B0604020202020204" pitchFamily="34" charset="0"/>
              <a:buChar char="•"/>
            </a:pPr>
            <a:r>
              <a:rPr lang="en-US" dirty="0"/>
              <a:t>Ranked 1</a:t>
            </a:r>
            <a:r>
              <a:rPr lang="en-US" baseline="30000" dirty="0"/>
              <a:t>st</a:t>
            </a:r>
            <a:r>
              <a:rPr lang="en-US" baseline="0" dirty="0"/>
              <a:t> for quality metrics and 2</a:t>
            </a:r>
            <a:r>
              <a:rPr lang="en-US" baseline="30000" dirty="0"/>
              <a:t>nd</a:t>
            </a:r>
            <a:r>
              <a:rPr lang="en-US" baseline="0" dirty="0"/>
              <a:t> in terms of run time</a:t>
            </a:r>
          </a:p>
          <a:p>
            <a:pPr marL="1085850" lvl="2" indent="-171450">
              <a:buFont typeface="Arial" panose="020B0604020202020204" pitchFamily="34" charset="0"/>
              <a:buChar char="•"/>
            </a:pPr>
            <a:r>
              <a:rPr lang="en-US" baseline="0" dirty="0"/>
              <a:t>Better than SVRRC and SVR</a:t>
            </a:r>
            <a:r>
              <a:rPr lang="en-US" baseline="30000" dirty="0"/>
              <a:t> </a:t>
            </a:r>
            <a:endParaRPr lang="en-US" dirty="0"/>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bag-representatives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a:t>
            </a:r>
          </a:p>
          <a:p>
            <a:pPr marL="628650" lvl="1" indent="-171450">
              <a:buFont typeface="Arial" panose="020B0604020202020204" pitchFamily="34" charset="0"/>
              <a:buChar char="•"/>
            </a:pPr>
            <a:r>
              <a:rPr lang="en-US" b="1" dirty="0"/>
              <a:t>Instance Space</a:t>
            </a:r>
          </a:p>
          <a:p>
            <a:pPr marL="1085850" lvl="2" indent="-171450">
              <a:buFont typeface="Arial" panose="020B0604020202020204" pitchFamily="34" charset="0"/>
              <a:buChar char="•"/>
            </a:pPr>
            <a:r>
              <a:rPr lang="en-US" b="0" dirty="0"/>
              <a:t>Separate instances in positive bags from those in negative</a:t>
            </a:r>
          </a:p>
          <a:p>
            <a:pPr marL="1085850" lvl="2" indent="-171450">
              <a:buFont typeface="Arial" panose="020B0604020202020204" pitchFamily="34" charset="0"/>
              <a:buChar char="•"/>
            </a:pPr>
            <a:r>
              <a:rPr lang="en-US" b="0" dirty="0"/>
              <a:t>Bag label found by aggregating instance-level scores using some kind of assumption</a:t>
            </a:r>
          </a:p>
          <a:p>
            <a:pPr marL="1085850" lvl="2" indent="-171450">
              <a:buFont typeface="Arial" panose="020B0604020202020204" pitchFamily="34" charset="0"/>
              <a:buChar char="•"/>
            </a:pPr>
            <a:r>
              <a:rPr lang="en-US" b="0" dirty="0"/>
              <a:t>Works </a:t>
            </a:r>
            <a:r>
              <a:rPr lang="en-US" b="1" dirty="0"/>
              <a:t>best</a:t>
            </a:r>
            <a:r>
              <a:rPr lang="en-US" b="0" dirty="0"/>
              <a:t> when bags contain a large number of instances</a:t>
            </a:r>
          </a:p>
          <a:p>
            <a:pPr marL="1085850" lvl="2" indent="-171450">
              <a:buFont typeface="Arial" panose="020B0604020202020204" pitchFamily="34" charset="0"/>
              <a:buChar char="•"/>
            </a:pPr>
            <a:r>
              <a:rPr lang="en-US" b="1" dirty="0"/>
              <a:t>Bad</a:t>
            </a:r>
            <a:r>
              <a:rPr lang="en-US" b="0" dirty="0"/>
              <a:t> when bags of differing classes contain similar instances</a:t>
            </a:r>
          </a:p>
          <a:p>
            <a:pPr marL="628650" lvl="1" indent="-171450">
              <a:buFont typeface="Arial" panose="020B0604020202020204" pitchFamily="34" charset="0"/>
              <a:buChar char="•"/>
            </a:pPr>
            <a:r>
              <a:rPr lang="en-US" b="1" dirty="0"/>
              <a:t>Bag Space</a:t>
            </a:r>
          </a:p>
          <a:p>
            <a:pPr marL="1085850" lvl="2" indent="-171450">
              <a:buFont typeface="Arial" panose="020B0604020202020204" pitchFamily="34" charset="0"/>
              <a:buChar char="•"/>
            </a:pPr>
            <a:r>
              <a:rPr lang="en-US" b="0" dirty="0"/>
              <a:t>Treat each bag as a while entity, use distance metrics to extract info from each bag</a:t>
            </a:r>
          </a:p>
          <a:p>
            <a:pPr marL="1085850" lvl="2" indent="-171450">
              <a:buFont typeface="Arial" panose="020B0604020202020204" pitchFamily="34" charset="0"/>
              <a:buChar char="•"/>
            </a:pPr>
            <a:r>
              <a:rPr lang="en-US" b="0" dirty="0"/>
              <a:t>Non-vector space, so they use distance functions or kernels</a:t>
            </a:r>
          </a:p>
          <a:p>
            <a:pPr marL="628650" lvl="1" indent="-171450">
              <a:buFont typeface="Arial" panose="020B0604020202020204" pitchFamily="34" charset="0"/>
              <a:buChar char="•"/>
            </a:pPr>
            <a:r>
              <a:rPr lang="en-US" b="1" dirty="0"/>
              <a:t>Embedded Space</a:t>
            </a:r>
          </a:p>
          <a:p>
            <a:pPr marL="1085850" lvl="2" indent="-171450">
              <a:buFont typeface="Arial" panose="020B0604020202020204" pitchFamily="34" charset="0"/>
              <a:buChar char="•"/>
            </a:pPr>
            <a:r>
              <a:rPr lang="en-US" b="0" dirty="0"/>
              <a:t>Each bag is mapped to a single input vector summarizing relevant information about the whole bag</a:t>
            </a:r>
          </a:p>
          <a:p>
            <a:pPr marL="1085850" lvl="2" indent="-171450">
              <a:buFont typeface="Arial" panose="020B0604020202020204" pitchFamily="34" charset="0"/>
              <a:buChar char="•"/>
            </a:pPr>
            <a:r>
              <a:rPr lang="en-US" b="1" dirty="0"/>
              <a:t>Vocab</a:t>
            </a:r>
          </a:p>
          <a:p>
            <a:pPr marL="1543050" lvl="3" indent="-171450">
              <a:buFont typeface="Arial" panose="020B0604020202020204" pitchFamily="34" charset="0"/>
              <a:buChar char="•"/>
            </a:pPr>
            <a:r>
              <a:rPr lang="en-US" b="0" dirty="0"/>
              <a:t>Aggregates stats of all instances within bag</a:t>
            </a:r>
          </a:p>
          <a:p>
            <a:pPr marL="1085850" lvl="2" indent="-171450">
              <a:buFont typeface="Arial" panose="020B0604020202020204" pitchFamily="34" charset="0"/>
              <a:buChar char="•"/>
            </a:pPr>
            <a:r>
              <a:rPr lang="en-US" b="1" dirty="0"/>
              <a:t>Non Vocab</a:t>
            </a:r>
          </a:p>
          <a:p>
            <a:pPr marL="1543050" lvl="3" indent="-171450">
              <a:buFont typeface="Arial" panose="020B0604020202020204" pitchFamily="34" charset="0"/>
              <a:buChar char="•"/>
            </a:pPr>
            <a:r>
              <a:rPr lang="en-US" b="0" dirty="0"/>
              <a:t>Analyze how instances in each bag match certain prototypes previously discovered in data</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r>
              <a:rPr lang="en-US" b="1" dirty="0"/>
              <a:t>Both Bag &amp; Embedded </a:t>
            </a:r>
            <a:r>
              <a:rPr lang="en-US" b="0" dirty="0"/>
              <a:t>exploit bag-level information as a whole</a:t>
            </a:r>
          </a:p>
          <a:p>
            <a:pPr marL="1085850" lvl="2" indent="-171450">
              <a:buFont typeface="Arial" panose="020B0604020202020204" pitchFamily="34" charset="0"/>
              <a:buChar char="•"/>
            </a:pPr>
            <a:r>
              <a:rPr lang="en-US" b="0" dirty="0"/>
              <a:t>Difference is that bag space is done implicitly through a kernel function and embedded is an explicit transformation through a mapping function (performance really depends on mapping function)</a:t>
            </a:r>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scope of this work surrounds to SMI</a:t>
            </a:r>
          </a:p>
          <a:p>
            <a:pPr marL="628650" lvl="1" indent="-171450">
              <a:buFont typeface="Arial" panose="020B0604020202020204" pitchFamily="34" charset="0"/>
              <a:buChar char="•"/>
            </a:pPr>
            <a:r>
              <a:rPr lang="en-US" dirty="0"/>
              <a:t>The SMI Assumption states that… </a:t>
            </a:r>
            <a:r>
              <a:rPr lang="en-US" b="1" dirty="0"/>
              <a:t>***Animation***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a:t>
            </a:r>
            <a:r>
              <a:rPr lang="en-US" sz="1200" b="1" kern="1200" dirty="0">
                <a:solidFill>
                  <a:schemeClr val="tx1"/>
                </a:solidFill>
                <a:effectLst/>
                <a:latin typeface="+mn-lt"/>
                <a:ea typeface="+mn-ea"/>
                <a:cs typeface="+mn-cs"/>
              </a:rPr>
              <a:t>MISVM</a:t>
            </a:r>
            <a:r>
              <a:rPr lang="en-US" sz="1200" kern="1200" dirty="0">
                <a:solidFill>
                  <a:schemeClr val="tx1"/>
                </a:solidFill>
                <a:effectLst/>
                <a:latin typeface="+mn-lt"/>
                <a:ea typeface="+mn-ea"/>
                <a:cs typeface="+mn-cs"/>
              </a:rPr>
              <a:t>, proposed by Andrews et. al:</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Disadvantage:</a:t>
            </a:r>
          </a:p>
          <a:p>
            <a:pPr marL="1085850" lvl="2" indent="-171450">
              <a:buFont typeface="Arial" panose="020B0604020202020204" pitchFamily="34" charset="0"/>
              <a:buChar char="•"/>
            </a:pPr>
            <a:r>
              <a:rPr lang="en-US" sz="1200" b="0" kern="1200" dirty="0">
                <a:solidFill>
                  <a:schemeClr val="tx1"/>
                </a:solidFill>
                <a:effectLst/>
                <a:latin typeface="+mn-lt"/>
                <a:ea typeface="+mn-ea"/>
                <a:cs typeface="+mn-cs"/>
              </a:rPr>
              <a:t>Creates a class imbalance problem where SVs from negative class are more prominent</a:t>
            </a:r>
          </a:p>
          <a:p>
            <a:pPr marL="1085850" lvl="2"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way we aimed to </a:t>
            </a:r>
            <a:r>
              <a:rPr lang="en-US" sz="1200" b="1" kern="1200" dirty="0">
                <a:solidFill>
                  <a:schemeClr val="tx1"/>
                </a:solidFill>
                <a:effectLst/>
                <a:latin typeface="+mn-lt"/>
                <a:ea typeface="+mn-ea"/>
                <a:cs typeface="+mn-cs"/>
              </a:rPr>
              <a:t>remedy this class imbalance problem </a:t>
            </a:r>
            <a:r>
              <a:rPr lang="en-US" sz="1200" kern="1200" dirty="0">
                <a:solidFill>
                  <a:schemeClr val="tx1"/>
                </a:solidFill>
                <a:effectLst/>
                <a:latin typeface="+mn-lt"/>
                <a:ea typeface="+mn-ea"/>
                <a:cs typeface="+mn-cs"/>
              </a:rPr>
              <a:t>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do is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441746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a:t>
            </a:r>
            <a:r>
              <a:rPr lang="en-US" sz="1200" b="1" kern="1200" dirty="0">
                <a:solidFill>
                  <a:schemeClr val="tx1"/>
                </a:solidFill>
                <a:effectLst/>
                <a:latin typeface="+mn-lt"/>
                <a:ea typeface="+mn-ea"/>
                <a:cs typeface="+mn-cs"/>
              </a:rPr>
              <a:t>sparser</a:t>
            </a:r>
            <a:r>
              <a:rPr lang="en-US" sz="1200" kern="1200" dirty="0">
                <a:solidFill>
                  <a:schemeClr val="tx1"/>
                </a:solidFill>
                <a:effectLst/>
                <a:latin typeface="+mn-lt"/>
                <a:ea typeface="+mn-ea"/>
                <a:cs typeface="+mn-cs"/>
              </a:rPr>
              <a:t>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 and KEEL dataset repositories.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limitations presented by popular SVM solvers, we opted to design our own novel online, i.e. stochastic, SVM.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stochastic, or online, learning</a:t>
            </a:r>
          </a:p>
          <a:p>
            <a:pPr marL="628650" lvl="1" indent="-171450">
              <a:buFont typeface="Arial" panose="020B0604020202020204" pitchFamily="34" charset="0"/>
              <a:buChar char="•"/>
            </a:pPr>
            <a:r>
              <a:rPr lang="en-US" dirty="0"/>
              <a:t>Rather than minimizing the following</a:t>
            </a:r>
          </a:p>
          <a:p>
            <a:pPr marL="628650" lvl="1" indent="-171450">
              <a:buFont typeface="Arial" panose="020B0604020202020204" pitchFamily="34" charset="0"/>
              <a:buChar char="•"/>
            </a:pPr>
            <a:r>
              <a:rPr lang="en-US" dirty="0"/>
              <a:t>We minimize this</a:t>
            </a:r>
          </a:p>
          <a:p>
            <a:pPr marL="171450" lvl="0" indent="-171450">
              <a:buFont typeface="Arial" panose="020B0604020202020204" pitchFamily="34" charset="0"/>
              <a:buChar char="•"/>
            </a:pPr>
            <a:r>
              <a:rPr lang="en-US" dirty="0"/>
              <a:t>Stochastic means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a:t>
            </a:r>
            <a:r>
              <a:rPr lang="en-US" sz="1200" b="1" kern="1200" dirty="0">
                <a:solidFill>
                  <a:schemeClr val="tx1"/>
                </a:solidFill>
                <a:effectLst/>
                <a:latin typeface="+mn-lt"/>
                <a:ea typeface="+mn-ea"/>
                <a:cs typeface="+mn-cs"/>
              </a:rPr>
              <a:t>quadratic</a:t>
            </a:r>
            <a:r>
              <a:rPr lang="en-US" sz="1200" kern="1200" dirty="0">
                <a:solidFill>
                  <a:schemeClr val="tx1"/>
                </a:solidFill>
                <a:effectLst/>
                <a:latin typeface="+mn-lt"/>
                <a:ea typeface="+mn-ea"/>
                <a:cs typeface="+mn-cs"/>
              </a:rPr>
              <a:t> optimization in dual space.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a:t>
            </a:r>
            <a:r>
              <a:rPr lang="en-US" sz="1200" b="1" kern="1200" dirty="0">
                <a:solidFill>
                  <a:schemeClr val="tx1"/>
                </a:solidFill>
                <a:effectLst/>
                <a:latin typeface="+mn-lt"/>
                <a:ea typeface="+mn-ea"/>
                <a:cs typeface="+mn-cs"/>
              </a:rPr>
              <a:t>decomposition</a:t>
            </a:r>
            <a:r>
              <a:rPr lang="en-US" sz="1200" kern="1200" dirty="0">
                <a:solidFill>
                  <a:schemeClr val="tx1"/>
                </a:solidFill>
                <a:effectLst/>
                <a:latin typeface="+mn-lt"/>
                <a:ea typeface="+mn-ea"/>
                <a:cs typeface="+mn-cs"/>
              </a:rPr>
              <a:t> methods.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they improved convergence rates, in practice, for massive datasets, they still had some runtime issues.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superlinear (and sometimes cubic) dependence on the number of samples]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(linear kernels) were shown to outperform decomposition SVMs, motivating research for solving the SVM problem in the primal.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has been shown that when finding an approximate solution, primal optimization is superior.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based on the perceptron – iterates &amp; updates until a condition is satisfied</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SGD</a:t>
            </a:r>
            <a:r>
              <a:rPr lang="en-US" sz="1200" kern="1200" dirty="0">
                <a:solidFill>
                  <a:schemeClr val="tx1"/>
                </a:solidFill>
                <a:effectLst/>
                <a:latin typeface="+mn-lt"/>
                <a:ea typeface="+mn-ea"/>
                <a:cs typeface="+mn-cs"/>
              </a:rPr>
              <a:t> methods have also been used to solve the primal soft margin SVM problem &amp; are similar to perceptron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Cycles</a:t>
            </a:r>
            <a:r>
              <a:rPr lang="en-US" sz="1200" kern="1200" dirty="0">
                <a:solidFill>
                  <a:schemeClr val="tx1"/>
                </a:solidFill>
                <a:effectLst/>
                <a:latin typeface="+mn-lt"/>
                <a:ea typeface="+mn-ea"/>
                <a:cs typeface="+mn-cs"/>
              </a:rPr>
              <a:t> repeatedly, updating only if there is an error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cycling, these algorithms can process </a:t>
            </a:r>
            <a:r>
              <a:rPr lang="en-US" sz="1200" b="1" kern="1200" dirty="0">
                <a:solidFill>
                  <a:schemeClr val="tx1"/>
                </a:solidFill>
                <a:effectLst/>
                <a:latin typeface="+mn-lt"/>
                <a:ea typeface="+mn-ea"/>
                <a:cs typeface="+mn-cs"/>
              </a:rPr>
              <a:t>large</a:t>
            </a:r>
            <a:r>
              <a:rPr lang="en-US" sz="1200" kern="1200" dirty="0">
                <a:solidFill>
                  <a:schemeClr val="tx1"/>
                </a:solidFill>
                <a:effectLst/>
                <a:latin typeface="+mn-lt"/>
                <a:ea typeface="+mn-ea"/>
                <a:cs typeface="+mn-cs"/>
              </a:rPr>
              <a:t> amounts of data at </a:t>
            </a:r>
            <a:r>
              <a:rPr lang="en-US" sz="1200" b="1" kern="1200" dirty="0">
                <a:solidFill>
                  <a:schemeClr val="tx1"/>
                </a:solidFill>
                <a:effectLst/>
                <a:latin typeface="+mn-lt"/>
                <a:ea typeface="+mn-ea"/>
                <a:cs typeface="+mn-cs"/>
              </a:rPr>
              <a:t>faster</a:t>
            </a:r>
            <a:r>
              <a:rPr lang="en-US" sz="1200" kern="1200" dirty="0">
                <a:solidFill>
                  <a:schemeClr val="tx1"/>
                </a:solidFill>
                <a:effectLst/>
                <a:latin typeface="+mn-lt"/>
                <a:ea typeface="+mn-ea"/>
                <a:cs typeface="+mn-cs"/>
              </a:rPr>
              <a:t> speeds with </a:t>
            </a:r>
            <a:r>
              <a:rPr lang="en-US" sz="1200" b="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memory resources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Continues to update until user intervenes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Disadvantage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Similar, but fundamentally different, to mistake driven perceptron</a:t>
            </a:r>
          </a:p>
          <a:p>
            <a:endParaRPr lang="en-US" dirty="0"/>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Kivinen</a:t>
            </a:r>
            <a:r>
              <a:rPr lang="en-US" sz="1200" kern="1200" dirty="0">
                <a:solidFill>
                  <a:schemeClr val="tx1"/>
                </a:solidFill>
                <a:effectLst/>
                <a:latin typeface="+mn-lt"/>
                <a:ea typeface="+mn-ea"/>
                <a:cs typeface="+mn-cs"/>
              </a:rPr>
              <a:t> et al.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Namely, </a:t>
            </a:r>
            <a:r>
              <a:rPr lang="en-US" sz="1200" b="1" kern="1200" dirty="0">
                <a:solidFill>
                  <a:schemeClr val="tx1"/>
                </a:solidFill>
                <a:effectLst/>
                <a:latin typeface="+mn-lt"/>
                <a:ea typeface="+mn-ea"/>
                <a:cs typeface="+mn-cs"/>
              </a:rPr>
              <a:t>early stopping</a:t>
            </a:r>
            <a:r>
              <a:rPr lang="en-US" sz="1200" kern="1200" dirty="0">
                <a:solidFill>
                  <a:schemeClr val="tx1"/>
                </a:solidFill>
                <a:effectLst/>
                <a:latin typeface="+mn-lt"/>
                <a:ea typeface="+mn-ea"/>
                <a:cs typeface="+mn-cs"/>
              </a:rPr>
              <a:t>, and the removal of the regularization term or the learning rate, can control the size of the margin.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However, this then raises the question about knowing when it is early enough to stop.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issue, along with the fact that solving the L1-SVM problem in the primal provides a better approximate solution than solving the dual, inspired the investigation for OLLAWV.</a:t>
            </a:r>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OLLAWV performs stochastic gradient descent on the primal L1-SVM objective function.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Novel update procedure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Self-stopping condition</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First we take the derivative with respect to w</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the </a:t>
            </a:r>
            <a:r>
              <a:rPr lang="en-US" sz="1200" kern="1200" dirty="0" err="1">
                <a:solidFill>
                  <a:schemeClr val="tx1"/>
                </a:solidFill>
                <a:effectLst/>
                <a:latin typeface="+mn-lt"/>
                <a:ea typeface="+mn-ea"/>
                <a:cs typeface="+mn-cs"/>
              </a:rPr>
              <a:t>representer</a:t>
            </a:r>
            <a:r>
              <a:rPr lang="en-US" sz="1200" kern="1200" dirty="0">
                <a:solidFill>
                  <a:schemeClr val="tx1"/>
                </a:solidFill>
                <a:effectLst/>
                <a:latin typeface="+mn-lt"/>
                <a:ea typeface="+mn-ea"/>
                <a:cs typeface="+mn-cs"/>
              </a:rPr>
              <a:t> theorem, we replace with the following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a stochastic update, sample by sample, the update becomes…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difference, novelty, and advantage of OLLAWV resides in its iterative method: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worst-violator, is only updated in each iteration.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worst violating sample is defined as the sample that has the largest error with respect to the current decision function.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Rather than randomly selecting samples to update per iteration, OLLAWV selects (without replacement) the most incorrectly classified sample and updates the model accordingly. </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it updates worst violator only, this condition is never satisfied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since it is without replacement, this term is always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the update becomes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iteratively updating the model using only the worst-violator, the model is essentially finding its support vectors, as well as implicitly defining a stopping criterion.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there are no more violating samples, the algorithm terminates, eliminating the need to define the number of iterations for an algorithm to perform before returning the model, as is the case with most contemporary online algorithms.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novel online learning procedure and algorithm for solving the L1-SVM problem, which is a unique method in terms of both iterating over samples and updating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new stopping criterion for the stochastic gradient procedure is also proposed.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Such an approach results in a significant shortening of training time, as well as in a huge decrease in the resulting model size.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key features of the proposed algorithm, OLLAWV, stem from its implicit ability of finding support vectors and its self-stopping condition. This design was devised to address the limitations presented by current SVM solvers.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results for accuracy, run time, and percentage of support-vectors, obtained by the strict nested cross-validation procedure, were compared and further validated using statistical analysis with non-parametric tests.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Naive Bayes, and Logistic).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proposal, OLLAWV, performs statistically better in terms of run time and model size across all $23$ evaluated benchmark datasets, without compromising accuracy. </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330694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context of supervised stream classification, build a model from continuous rapidly arriving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Can arrive in </a:t>
            </a:r>
            <a:r>
              <a:rPr lang="en-US" b="1" dirty="0"/>
              <a:t>batch</a:t>
            </a:r>
            <a:r>
              <a:rPr lang="en-US" dirty="0"/>
              <a:t> or </a:t>
            </a:r>
            <a:r>
              <a:rPr lang="en-US" b="1" dirty="0"/>
              <a:t>online</a:t>
            </a:r>
            <a:r>
              <a:rPr lang="en-US" dirty="0"/>
              <a:t> format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main categories</a:t>
            </a:r>
          </a:p>
          <a:p>
            <a:pPr marL="628650" lvl="1" indent="-171450">
              <a:buFont typeface="Arial" panose="020B0604020202020204" pitchFamily="34" charset="0"/>
              <a:buChar char="•"/>
            </a:pPr>
            <a:r>
              <a:rPr lang="en-US" b="1" dirty="0"/>
              <a:t>Stationary: </a:t>
            </a:r>
            <a:endParaRPr lang="en-US" b="0" dirty="0"/>
          </a:p>
          <a:p>
            <a:pPr marL="628650" lvl="1" indent="-171450">
              <a:buFont typeface="Arial" panose="020B0604020202020204" pitchFamily="34" charset="0"/>
              <a:buChar char="•"/>
            </a:pPr>
            <a:r>
              <a:rPr lang="en-US" b="1" dirty="0"/>
              <a:t>Non-stationary: </a:t>
            </a:r>
            <a:r>
              <a:rPr lang="en-US" b="0" dirty="0"/>
              <a:t>Distribution of data changes over time</a:t>
            </a:r>
          </a:p>
          <a:p>
            <a:pPr marL="1085850" lvl="2" indent="-171450">
              <a:buFont typeface="Arial" panose="020B0604020202020204" pitchFamily="34" charset="0"/>
              <a:buChar char="•"/>
            </a:pPr>
            <a:r>
              <a:rPr lang="en-US" b="0" dirty="0"/>
              <a:t>Abrupt</a:t>
            </a:r>
          </a:p>
          <a:p>
            <a:pPr marL="1085850" lvl="2" indent="-171450">
              <a:buFont typeface="Arial" panose="020B0604020202020204" pitchFamily="34" charset="0"/>
              <a:buChar char="•"/>
            </a:pPr>
            <a:r>
              <a:rPr lang="en-US" b="0" dirty="0"/>
              <a:t>Gradual</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Requires algorithms to be robust, fast, adaptive.</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main approaches to tackling the non-stationary case</a:t>
            </a:r>
          </a:p>
          <a:p>
            <a:pPr marL="628650" lvl="1" indent="-171450">
              <a:buFont typeface="Arial" panose="020B0604020202020204" pitchFamily="34" charset="0"/>
              <a:buChar char="•"/>
            </a:pPr>
            <a:r>
              <a:rPr lang="en-US" b="1" dirty="0"/>
              <a:t>Active</a:t>
            </a:r>
            <a:r>
              <a:rPr lang="en-US" dirty="0"/>
              <a:t> </a:t>
            </a:r>
          </a:p>
          <a:p>
            <a:pPr marL="1085850" lvl="2" indent="-171450">
              <a:buFont typeface="Arial" panose="020B0604020202020204" pitchFamily="34" charset="0"/>
              <a:buChar char="•"/>
            </a:pPr>
            <a:r>
              <a:rPr lang="en-US" dirty="0"/>
              <a:t>Relies on change detection mechanism to trigger an update to remedy or react to the change encountered</a:t>
            </a:r>
          </a:p>
          <a:p>
            <a:pPr marL="628650" lvl="1" indent="-171450">
              <a:buFont typeface="Arial" panose="020B0604020202020204" pitchFamily="34" charset="0"/>
              <a:buChar char="•"/>
            </a:pPr>
            <a:r>
              <a:rPr lang="en-US" b="1" dirty="0"/>
              <a:t>Passive </a:t>
            </a:r>
            <a:endParaRPr lang="en-US" b="0" dirty="0"/>
          </a:p>
          <a:p>
            <a:pPr marL="1085850" lvl="2" indent="-171450">
              <a:buFont typeface="Arial" panose="020B0604020202020204" pitchFamily="34" charset="0"/>
              <a:buChar char="•"/>
            </a:pPr>
            <a:r>
              <a:rPr lang="en-US" b="0" dirty="0"/>
              <a:t>Perform continuous updates to the model whenever new data arrive</a:t>
            </a:r>
            <a:endParaRPr lang="en-US" b="1"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Passive</a:t>
            </a:r>
          </a:p>
          <a:p>
            <a:pPr marL="628650" lvl="1" indent="-171450">
              <a:buFont typeface="Arial" panose="020B0604020202020204" pitchFamily="34" charset="0"/>
              <a:buChar char="•"/>
            </a:pPr>
            <a:r>
              <a:rPr lang="en-US" b="1" dirty="0"/>
              <a:t>Single classifiers</a:t>
            </a:r>
          </a:p>
          <a:p>
            <a:pPr marL="1085850" lvl="2" indent="-171450">
              <a:buFont typeface="Arial" panose="020B0604020202020204" pitchFamily="34" charset="0"/>
              <a:buChar char="•"/>
            </a:pPr>
            <a:r>
              <a:rPr lang="en-US" dirty="0"/>
              <a:t>Usually more attractive and simple solution for mining large data streams</a:t>
            </a:r>
          </a:p>
          <a:p>
            <a:pPr marL="628650" lvl="1" indent="-171450">
              <a:buFont typeface="Arial" panose="020B0604020202020204" pitchFamily="34" charset="0"/>
              <a:buChar char="•"/>
            </a:pPr>
            <a:r>
              <a:rPr lang="en-US" b="1" dirty="0"/>
              <a:t>Ensemble classifiers</a:t>
            </a:r>
          </a:p>
          <a:p>
            <a:pPr marL="1085850" lvl="2" indent="-171450">
              <a:buFont typeface="Arial" panose="020B0604020202020204" pitchFamily="34" charset="0"/>
              <a:buChar char="•"/>
            </a:pPr>
            <a:r>
              <a:rPr lang="en-US" dirty="0"/>
              <a:t>Very popular due to their natural way of handling drifting streams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Active</a:t>
            </a:r>
          </a:p>
          <a:p>
            <a:pPr marL="628650" lvl="1" indent="-171450">
              <a:buFont typeface="Arial" panose="020B0604020202020204" pitchFamily="34" charset="0"/>
              <a:buChar char="•"/>
            </a:pPr>
            <a:r>
              <a:rPr lang="en-US" b="1" dirty="0"/>
              <a:t>Change detection</a:t>
            </a:r>
          </a:p>
          <a:p>
            <a:pPr marL="1085850" lvl="2" indent="-171450">
              <a:buFont typeface="Arial" panose="020B0604020202020204" pitchFamily="34" charset="0"/>
              <a:buChar char="•"/>
            </a:pPr>
            <a:r>
              <a:rPr lang="en-US" dirty="0"/>
              <a:t>Difficult for gradual drifts</a:t>
            </a:r>
          </a:p>
          <a:p>
            <a:pPr marL="1085850" lvl="2" indent="-171450">
              <a:buFont typeface="Arial" panose="020B0604020202020204" pitchFamily="34" charset="0"/>
              <a:buChar char="•"/>
            </a:pPr>
            <a:r>
              <a:rPr lang="en-US" dirty="0"/>
              <a:t>Better when more abrupt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Small disadvantage that if the drift detector makes a mistake, could be catastrophic for the model</a:t>
            </a:r>
          </a:p>
          <a:p>
            <a:pPr marL="628650" lvl="1" indent="-171450">
              <a:buFont typeface="Arial" panose="020B0604020202020204" pitchFamily="34" charset="0"/>
              <a:buChar char="•"/>
            </a:pPr>
            <a:r>
              <a:rPr lang="en-US" b="1" dirty="0"/>
              <a:t>Adaptation</a:t>
            </a:r>
          </a:p>
          <a:p>
            <a:pPr marL="1085850" lvl="2" indent="-171450">
              <a:buFont typeface="Arial" panose="020B0604020202020204" pitchFamily="34" charset="0"/>
              <a:buChar char="•"/>
            </a:pPr>
            <a:r>
              <a:rPr lang="en-US" dirty="0"/>
              <a:t>Once a change is detected, algorithm needs to adapt </a:t>
            </a:r>
          </a:p>
          <a:p>
            <a:pPr marL="1085850" lvl="2" indent="-171450">
              <a:buFont typeface="Arial" panose="020B0604020202020204" pitchFamily="34" charset="0"/>
              <a:buChar char="•"/>
            </a:pPr>
            <a:r>
              <a:rPr lang="en-US" dirty="0"/>
              <a:t>Difficult to distinguish between obsolete and up-to-date samples</a:t>
            </a:r>
          </a:p>
          <a:p>
            <a:pPr marL="1085850" lvl="2" indent="-171450">
              <a:buFont typeface="Arial" panose="020B0604020202020204" pitchFamily="34" charset="0"/>
              <a:buChar char="•"/>
            </a:pPr>
            <a:r>
              <a:rPr lang="en-US" b="1" dirty="0"/>
              <a:t>Windowing</a:t>
            </a:r>
          </a:p>
          <a:p>
            <a:pPr marL="1085850" lvl="2" indent="-171450">
              <a:buFont typeface="Arial" panose="020B0604020202020204" pitchFamily="34" charset="0"/>
              <a:buChar char="•"/>
            </a:pPr>
            <a:r>
              <a:rPr lang="en-US" b="1" dirty="0"/>
              <a:t>Weighting</a:t>
            </a:r>
          </a:p>
          <a:p>
            <a:pPr marL="1085850" lvl="2" indent="-171450">
              <a:buFont typeface="Arial" panose="020B0604020202020204" pitchFamily="34" charset="0"/>
              <a:buChar char="•"/>
            </a:pPr>
            <a:r>
              <a:rPr lang="en-US" b="1" dirty="0"/>
              <a:t>Random sampling</a:t>
            </a:r>
          </a:p>
          <a:p>
            <a:pPr marL="1085850" lvl="2"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0" dirty="0"/>
              <a:t>These computational, special, and time complexities are what prompted research in large-scale solutions using SGD before investigating concept drifts and their detection.</a:t>
            </a:r>
          </a:p>
          <a:p>
            <a:pPr marL="171450" lvl="0" indent="-171450">
              <a:buFont typeface="Arial" panose="020B0604020202020204" pitchFamily="34" charset="0"/>
              <a:buChar char="•"/>
            </a:pPr>
            <a:r>
              <a:rPr lang="en-US" b="0" dirty="0"/>
              <a:t>Stochastic algorithms can be both the fastest with the best generalization performances against batch methods -&gt; OLLAWV</a:t>
            </a:r>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50</a:t>
            </a:fld>
            <a:endParaRPr lang="en-US"/>
          </a:p>
        </p:txBody>
      </p:sp>
    </p:spTree>
    <p:extLst>
      <p:ext uri="{BB962C8B-B14F-4D97-AF65-F5344CB8AC3E}">
        <p14:creationId xmlns:p14="http://schemas.microsoft.com/office/powerpoint/2010/main" val="421544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we can see here: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latin typeface="+mn-lt"/>
                <a:ea typeface="+mn-ea"/>
                <a:cs typeface="+mn-cs"/>
              </a:rPr>
              <a:t>The samples can arrive at varying interval as well</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Examples of real-world data stream applications range between network analysis, financial data prediction, traffic control, sensor measurement, GPS tracking, and many others.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545810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60</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65</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data can also arrive in batches,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data is only </a:t>
            </a:r>
            <a:r>
              <a:rPr lang="en-US" sz="1200" b="1" kern="1200" dirty="0">
                <a:solidFill>
                  <a:schemeClr val="tx1"/>
                </a:solidFill>
                <a:effectLst/>
                <a:latin typeface="+mn-lt"/>
                <a:ea typeface="+mn-ea"/>
                <a:cs typeface="+mn-cs"/>
              </a:rPr>
              <a:t>available</a:t>
            </a:r>
            <a:r>
              <a:rPr lang="en-US" sz="1200" kern="1200" dirty="0">
                <a:solidFill>
                  <a:schemeClr val="tx1"/>
                </a:solidFill>
                <a:effectLst/>
                <a:latin typeface="+mn-lt"/>
                <a:ea typeface="+mn-ea"/>
                <a:cs typeface="+mn-cs"/>
              </a:rPr>
              <a:t> for learning at the time it is first presented to the algorithm.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requires machine learning algorithms to be </a:t>
            </a:r>
            <a:r>
              <a:rPr lang="en-US" sz="1200" b="1" kern="1200" dirty="0">
                <a:solidFill>
                  <a:schemeClr val="tx1"/>
                </a:solidFill>
                <a:effectLst/>
                <a:latin typeface="+mn-lt"/>
                <a:ea typeface="+mn-ea"/>
                <a:cs typeface="+mn-cs"/>
              </a:rPr>
              <a:t>robust, alert, and perform classification in a resource adaptive </a:t>
            </a:r>
            <a:r>
              <a:rPr lang="en-US" sz="1200" kern="1200" dirty="0">
                <a:solidFill>
                  <a:schemeClr val="tx1"/>
                </a:solidFill>
                <a:effectLst/>
                <a:latin typeface="+mn-lt"/>
                <a:ea typeface="+mn-ea"/>
                <a:cs typeface="+mn-cs"/>
              </a:rPr>
              <a:t>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stream would need to be classified on demand, since there is no way to control the arrival of test samples.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complexity that can arise from this type of learning is that the </a:t>
            </a:r>
            <a:r>
              <a:rPr lang="en-US" b="1" dirty="0"/>
              <a:t>data’s distribution can also change over time. This phenomenon is called a concept-drift.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chapters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bag-representative selector are designed and derived</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emf"/><Relationship Id="rId7"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80.png"/><Relationship Id="rId9"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 Id="rId9"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tiff"/><Relationship Id="rId7"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9"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4.tiff"/><Relationship Id="rId4" Type="http://schemas.openxmlformats.org/officeDocument/2006/relationships/image" Target="../media/image63.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particularly </a:t>
            </a:r>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63188702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endParaRPr lang="en-US" dirty="0"/>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algorithms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539167" y="3596394"/>
            <a:ext cx="3847765"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
        <p:nvSpPr>
          <p:cNvPr id="9" name="Rectangle 8">
            <a:extLst>
              <a:ext uri="{FF2B5EF4-FFF2-40B4-BE49-F238E27FC236}">
                <a16:creationId xmlns:a16="http://schemas.microsoft.com/office/drawing/2014/main" id="{90BFCE97-7D2B-394B-A54E-04D8999EC40F}"/>
              </a:ext>
            </a:extLst>
          </p:cNvPr>
          <p:cNvSpPr/>
          <p:nvPr/>
        </p:nvSpPr>
        <p:spPr>
          <a:xfrm>
            <a:off x="216568" y="1792704"/>
            <a:ext cx="8663272" cy="1324781"/>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B2F2737-12B2-454A-B5A3-5EEDD1C650B9}"/>
              </a:ext>
            </a:extLst>
          </p:cNvPr>
          <p:cNvPicPr>
            <a:picLocks noChangeAspect="1"/>
          </p:cNvPicPr>
          <p:nvPr/>
        </p:nvPicPr>
        <p:blipFill>
          <a:blip r:embed="rId8"/>
          <a:stretch>
            <a:fillRect/>
          </a:stretch>
        </p:blipFill>
        <p:spPr>
          <a:xfrm>
            <a:off x="188707" y="2146167"/>
            <a:ext cx="4310270" cy="628581"/>
          </a:xfrm>
          <a:prstGeom prst="rect">
            <a:avLst/>
          </a:prstGeom>
        </p:spPr>
      </p:pic>
      <p:pic>
        <p:nvPicPr>
          <p:cNvPr id="11" name="Picture 10">
            <a:extLst>
              <a:ext uri="{FF2B5EF4-FFF2-40B4-BE49-F238E27FC236}">
                <a16:creationId xmlns:a16="http://schemas.microsoft.com/office/drawing/2014/main" id="{E973D766-F699-4F42-9F14-E84CBA9F4B5D}"/>
              </a:ext>
            </a:extLst>
          </p:cNvPr>
          <p:cNvPicPr>
            <a:picLocks noChangeAspect="1"/>
          </p:cNvPicPr>
          <p:nvPr/>
        </p:nvPicPr>
        <p:blipFill>
          <a:blip r:embed="rId9"/>
          <a:stretch>
            <a:fillRect/>
          </a:stretch>
        </p:blipFill>
        <p:spPr>
          <a:xfrm>
            <a:off x="4797595" y="2126728"/>
            <a:ext cx="4278550" cy="623955"/>
          </a:xfrm>
          <a:prstGeom prst="rect">
            <a:avLst/>
          </a:prstGeom>
        </p:spPr>
      </p:pic>
    </p:spTree>
    <p:extLst>
      <p:ext uri="{BB962C8B-B14F-4D97-AF65-F5344CB8AC3E}">
        <p14:creationId xmlns:p14="http://schemas.microsoft.com/office/powerpoint/2010/main" val="2695905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a:t>
            </a:r>
            <a:r>
              <a:rPr lang="en-US" sz="2000" dirty="0"/>
              <a:t> build a model which predicts </a:t>
            </a:r>
            <a:r>
              <a:rPr lang="en-US" sz="2000" b="1" i="1" dirty="0"/>
              <a:t>multiple</a:t>
            </a:r>
            <a:r>
              <a:rPr lang="en-US" sz="2000" dirty="0"/>
              <a:t> possibly correlated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    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643"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3"/>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55</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Kecman,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V. Kecman, S. Ventura, and  A. Cano.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64</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V. Kecman, S. Ventura, and A. Cano.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Kecman,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Kecman,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Kecman,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Kecman,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65</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16809</TotalTime>
  <Words>8589</Words>
  <Application>Microsoft Office PowerPoint</Application>
  <PresentationFormat>On-screen Show (16:9)</PresentationFormat>
  <Paragraphs>1205</Paragraphs>
  <Slides>65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1396</cp:revision>
  <cp:lastPrinted>2018-09-10T21:17:52Z</cp:lastPrinted>
  <dcterms:created xsi:type="dcterms:W3CDTF">2018-03-13T10:23:44Z</dcterms:created>
  <dcterms:modified xsi:type="dcterms:W3CDTF">2018-09-11T19:16:47Z</dcterms:modified>
</cp:coreProperties>
</file>